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147375653" r:id="rId4"/>
    <p:sldId id="260" r:id="rId5"/>
    <p:sldId id="2147375656" r:id="rId6"/>
    <p:sldId id="2147375655" r:id="rId7"/>
    <p:sldId id="2147375654" r:id="rId8"/>
    <p:sldId id="2147375588" r:id="rId9"/>
    <p:sldId id="2147375617" r:id="rId10"/>
    <p:sldId id="289" r:id="rId11"/>
    <p:sldId id="290" r:id="rId12"/>
  </p:sldIdLst>
  <p:sldSz cx="12192000" cy="6858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6D"/>
    <a:srgbClr val="7ACDD0"/>
    <a:srgbClr val="E6F4F1"/>
    <a:srgbClr val="000000"/>
    <a:srgbClr val="5A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484" autoAdjust="0"/>
  </p:normalViewPr>
  <p:slideViewPr>
    <p:cSldViewPr snapToGrid="0">
      <p:cViewPr>
        <p:scale>
          <a:sx n="75" d="100"/>
          <a:sy n="75" d="100"/>
        </p:scale>
        <p:origin x="80" y="-2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slide</a:t>
            </a:r>
          </a:p>
        </p:txBody>
      </p:sp>
    </p:spTree>
    <p:extLst>
      <p:ext uri="{BB962C8B-B14F-4D97-AF65-F5344CB8AC3E}">
        <p14:creationId xmlns:p14="http://schemas.microsoft.com/office/powerpoint/2010/main" val="271752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Last slide</a:t>
            </a:r>
          </a:p>
        </p:txBody>
      </p:sp>
    </p:spTree>
    <p:extLst>
      <p:ext uri="{BB962C8B-B14F-4D97-AF65-F5344CB8AC3E}">
        <p14:creationId xmlns:p14="http://schemas.microsoft.com/office/powerpoint/2010/main" val="260524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1380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8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6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56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6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A034-480D-453B-91E6-5D19D50CA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612D7-1E25-4F4D-B937-72B39D210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5A966-B13D-44F8-8129-0156C5F0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D06DE-4077-4420-9AE3-E1C27AA3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477B7-F763-4269-8A7B-EF9119C5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71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ECEA4-9316-4A0A-988C-5A184F8D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4359B-1442-40B9-BB28-BF9CE71A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559A4-7365-49E5-8060-09B86E7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2233D-F864-4D75-8860-0AB68E28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19D09-952D-4196-B5DD-D2CC9F7C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279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0AA63-B0D2-4C3A-96BC-7A412121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5D133-08C5-4469-9DE4-0341FC8F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68569-1F33-4E5D-8C7D-96A27BAC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09090-FCB1-4472-94ED-0D404800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A1C04-7291-4192-8A71-74BD7749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450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CF7BD-DD8B-4E2D-98AB-E08F96D5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40F2B-DDC6-4708-973C-7B2C2A831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E6F6A3-6827-4CF4-A175-BFA81EA7A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B113F9-6B20-4393-AA4B-2E6FD45A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ACEF84-B0BA-47F0-BBE3-7E563C2A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05E0B1-F983-49BC-9F18-7553B4A0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407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C0CA0-D5F1-45BA-BE84-C6D00F1C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F304A-C852-40A4-B704-1A1EAB74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1A3C6F-3182-46AE-9FF3-02980D9E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093BFD-3F68-4F76-BFE1-2E73B486C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AA35AC-36F3-42AD-B6C2-1686731DA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46D51F-17D2-48A5-AED4-FB63BD05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7F60AB-272F-4624-B7D6-0C98421C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185ED-0A54-46B9-B921-1743CD39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353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6165B-1117-4E7A-B0BD-0DCE0D82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6F463-A4AE-4B5F-B463-85995282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9A44FC-0FA9-48A2-A670-F69A1F72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A150C5-A569-4565-8F13-359CD0B7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15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5BFC-9585-460D-81A3-58C74B5C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7291E6-8D60-439B-B268-3A8E2E60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078094-AEC5-4C3C-BACE-1727F328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4551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97BCE-A19E-4301-B819-5E7B0A6A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3E3AE-2DF5-48FB-8191-0D03A313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051C3-FC62-4AC4-9E79-913F53CC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60475-BA58-444D-B034-BA81C39E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E508BA-1C90-46FD-BEDC-14952A9B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26BB69-BE06-4D4F-83C1-79F9FA7A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8407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43415-8132-44A4-AC31-69F9F968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4383BD-1224-49F1-999E-6951A9428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56310E-5950-479E-AE7D-F2CF3CC2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EDD77B-0178-45A8-831F-DE8A78B0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666211-A83A-4DD5-B002-62A5FDD6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22CD8-B7E3-4307-8D8C-D5119C95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76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7927F-D887-4B7E-BBD8-4E3E96BA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F48ED8-56E7-486D-9730-58ED3169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00F1A7-12ED-4191-A597-9C7EA10D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41F42-B8EC-4385-A1A6-97814458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7C733-D934-4486-B3D0-4A0E9A3E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677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1CEA8-9C4F-4F85-8CCA-D0BB3A395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9984C1-BBEB-47BF-8813-926946041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D385A-B7BD-4525-B0B2-E8E45DC5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FA0C7-7817-4719-9E83-AC4D59A5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C72BC-F6D5-4146-A1E6-D8F9FC4A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9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7813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E92C51-CFD0-4E83-95F0-471CD42D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846384-F661-4DF4-8DA8-5130FF89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6EB74-5FDC-4652-9F31-071FD96C7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007-0FE4-4E20-8CEF-25ADB5C32EAB}" type="datetimeFigureOut">
              <a:rPr lang="ca-ES" smtClean="0"/>
              <a:t>8/5/2024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88C18F-D11F-4C96-872B-FD751E2E8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05423F-DDEA-4483-9CC8-EB61D459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3943-367E-4963-A42D-78CE24C0D6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00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Jo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EB0F0A-3C5B-F369-6410-FDFFB3F9B4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95829" y="-334214"/>
            <a:ext cx="13923167" cy="8214330"/>
            <a:chOff x="-695829" y="-334214"/>
            <a:chExt cx="13923167" cy="82143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D491B1-2A56-8F8A-03C9-1A56B859D9A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695829" y="-334214"/>
              <a:ext cx="13923167" cy="8214330"/>
              <a:chOff x="-695829" y="-334214"/>
              <a:chExt cx="13923167" cy="8214330"/>
            </a:xfrm>
          </p:grpSpPr>
          <p:grpSp>
            <p:nvGrpSpPr>
              <p:cNvPr id="102" name="Group 1"/>
              <p:cNvGrpSpPr>
                <a:grpSpLocks noGrp="1" noUngrp="1" noRot="1" noMove="1" noResize="1"/>
              </p:cNvGrpSpPr>
              <p:nvPr/>
            </p:nvGrpSpPr>
            <p:grpSpPr>
              <a:xfrm>
                <a:off x="-695829" y="-334214"/>
                <a:ext cx="13923167" cy="8214330"/>
                <a:chOff x="-2" y="-2"/>
                <a:chExt cx="13923165" cy="8214328"/>
              </a:xfrm>
            </p:grpSpPr>
            <p:sp>
              <p:nvSpPr>
                <p:cNvPr id="96" name="Rechtwinkliges Dreieck 6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629027" y="4340154"/>
                  <a:ext cx="9049879" cy="2852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01" name="Gruppieren 10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-3" y="-3"/>
                  <a:ext cx="13923167" cy="8214329"/>
                  <a:chOff x="-1" y="-1"/>
                  <a:chExt cx="13923165" cy="8214328"/>
                </a:xfrm>
              </p:grpSpPr>
              <p:grpSp>
                <p:nvGrpSpPr>
                  <p:cNvPr id="99" name="Gruppieren 11"/>
                  <p:cNvGrpSpPr>
                    <a:grpSpLocks noGrp="1" noUngrp="1" noRot="1" noMove="1" noResize="1"/>
                  </p:cNvGrpSpPr>
                  <p:nvPr/>
                </p:nvGrpSpPr>
                <p:grpSpPr>
                  <a:xfrm>
                    <a:off x="-2" y="-2"/>
                    <a:ext cx="3252793" cy="2092179"/>
                    <a:chOff x="0" y="0"/>
                    <a:chExt cx="3252792" cy="2092178"/>
                  </a:xfrm>
                </p:grpSpPr>
                <p:sp>
                  <p:nvSpPr>
                    <p:cNvPr id="97" name="Gerader Verbinder 13"/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 flipH="1">
                      <a:off x="-1" y="-1"/>
                      <a:ext cx="3252793" cy="1952160"/>
                    </a:xfrm>
                    <a:prstGeom prst="line">
                      <a:avLst/>
                    </a:prstGeom>
                    <a:noFill/>
                    <a:ln w="6350" cap="flat">
                      <a:solidFill>
                        <a:srgbClr val="FFFFFF">
                          <a:alpha val="72157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 dirty="0"/>
                    </a:p>
                  </p:txBody>
                </p:sp>
                <p:sp>
                  <p:nvSpPr>
                    <p:cNvPr id="98" name="Gerader Verbinder 14"/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>
                    <a:xfrm flipH="1">
                      <a:off x="428107" y="4997"/>
                      <a:ext cx="2187115" cy="2087181"/>
                    </a:xfrm>
                    <a:prstGeom prst="line">
                      <a:avLst/>
                    </a:prstGeom>
                    <a:noFill/>
                    <a:ln w="6350" cap="flat">
                      <a:solidFill>
                        <a:srgbClr val="FFFFFF">
                          <a:alpha val="72157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100" name="Gerader Verbinder 12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 flipH="1">
                    <a:off x="11027559" y="5215670"/>
                    <a:ext cx="2895605" cy="2998657"/>
                  </a:xfrm>
                  <a:prstGeom prst="line">
                    <a:avLst/>
                  </a:prstGeom>
                  <a:noFill/>
                  <a:ln w="6350" cap="flat">
                    <a:solidFill>
                      <a:srgbClr val="FFFFFF">
                        <a:alpha val="72157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pic>
            <p:nvPicPr>
              <p:cNvPr id="6" name="Google Shape;100;p1" descr="Google Shape;100;p1">
                <a:extLst>
                  <a:ext uri="{FF2B5EF4-FFF2-40B4-BE49-F238E27FC236}">
                    <a16:creationId xmlns:a16="http://schemas.microsoft.com/office/drawing/2014/main" id="{D096416F-EEF7-1650-3172-1775AD60FF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217" y="4561115"/>
                <a:ext cx="2493257" cy="24932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" name="Google Shape;93;p1" descr="Google Shape;93;p1">
              <a:extLst>
                <a:ext uri="{FF2B5EF4-FFF2-40B4-BE49-F238E27FC236}">
                  <a16:creationId xmlns:a16="http://schemas.microsoft.com/office/drawing/2014/main" id="{6FF1D465-9C0B-C4D2-56AB-B47D4460794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1284" y="5900329"/>
              <a:ext cx="1732880" cy="363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Google Shape;94;p1" descr="Google Shape;94;p1">
              <a:extLst>
                <a:ext uri="{FF2B5EF4-FFF2-40B4-BE49-F238E27FC236}">
                  <a16:creationId xmlns:a16="http://schemas.microsoft.com/office/drawing/2014/main" id="{D82B530C-1EDE-0CF7-FE30-56E94F2CF6F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6199" y="5807745"/>
              <a:ext cx="1250093" cy="586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Google Shape;88;p1">
            <a:extLst>
              <a:ext uri="{FF2B5EF4-FFF2-40B4-BE49-F238E27FC236}">
                <a16:creationId xmlns:a16="http://schemas.microsoft.com/office/drawing/2014/main" id="{365BDC91-C7D1-4584-932E-BFB18521D04C}"/>
              </a:ext>
            </a:extLst>
          </p:cNvPr>
          <p:cNvSpPr txBox="1"/>
          <p:nvPr/>
        </p:nvSpPr>
        <p:spPr>
          <a:xfrm>
            <a:off x="5529141" y="1923794"/>
            <a:ext cx="4868584" cy="82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rPr dirty="0"/>
              <a:t>Title of the talk/event</a:t>
            </a:r>
          </a:p>
        </p:txBody>
      </p:sp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3DC6F9A2-BA1D-BF19-8A69-9C1A30277340}"/>
              </a:ext>
            </a:extLst>
          </p:cNvPr>
          <p:cNvSpPr txBox="1"/>
          <p:nvPr/>
        </p:nvSpPr>
        <p:spPr>
          <a:xfrm>
            <a:off x="6419839" y="3203892"/>
            <a:ext cx="3087188" cy="38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t>Presenter &amp; other info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27F0DB-C5D3-40B3-BF29-7A1565048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" y="992572"/>
            <a:ext cx="9961685" cy="5247129"/>
          </a:xfrm>
          <a:prstGeom prst="rect">
            <a:avLst/>
          </a:prstGeom>
        </p:spPr>
      </p:pic>
      <p:sp>
        <p:nvSpPr>
          <p:cNvPr id="12" name="Google Shape;118;p3">
            <a:extLst>
              <a:ext uri="{FF2B5EF4-FFF2-40B4-BE49-F238E27FC236}">
                <a16:creationId xmlns:a16="http://schemas.microsoft.com/office/drawing/2014/main" id="{674859D8-23CB-9E3A-C505-BE49C0C57487}"/>
              </a:ext>
            </a:extLst>
          </p:cNvPr>
          <p:cNvSpPr txBox="1"/>
          <p:nvPr/>
        </p:nvSpPr>
        <p:spPr>
          <a:xfrm>
            <a:off x="8147095" y="452406"/>
            <a:ext cx="3231542" cy="35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pPr algn="r"/>
            <a:r>
              <a:rPr lang="ca-ES" sz="1600" dirty="0">
                <a:solidFill>
                  <a:srgbClr val="7ACDD0"/>
                </a:solidFill>
                <a:latin typeface="Jost" pitchFamily="2" charset="0"/>
                <a:ea typeface="Jost" pitchFamily="2" charset="0"/>
              </a:rPr>
              <a:t>About 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147124-E39F-4247-74EF-2F0BEF03D5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55C6EA-6988-6101-4188-FB46A4BBD9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177CE5A-CBED-71B1-4F8B-567357EC78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B0D3206-F0A9-83D4-5ACC-0E90EC31150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18" name="Google Shape;107;p2">
                  <a:extLst>
                    <a:ext uri="{FF2B5EF4-FFF2-40B4-BE49-F238E27FC236}">
                      <a16:creationId xmlns:a16="http://schemas.microsoft.com/office/drawing/2014/main" id="{124844F3-4130-D8AE-839D-6DBB72C144F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08;p2">
                  <a:extLst>
                    <a:ext uri="{FF2B5EF4-FFF2-40B4-BE49-F238E27FC236}">
                      <a16:creationId xmlns:a16="http://schemas.microsoft.com/office/drawing/2014/main" id="{A755A81F-DEEE-1293-C84C-0DB1625D3C4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8C3013C-F2F4-5A30-0CD2-881752A369A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1" name="Google Shape;110;p2">
                  <a:extLst>
                    <a:ext uri="{FF2B5EF4-FFF2-40B4-BE49-F238E27FC236}">
                      <a16:creationId xmlns:a16="http://schemas.microsoft.com/office/drawing/2014/main" id="{A24C8B98-7466-C905-2238-E1926DB1DD1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15" name="Google Shape;111;p2" descr="Google Shape;111;p2">
              <a:extLst>
                <a:ext uri="{FF2B5EF4-FFF2-40B4-BE49-F238E27FC236}">
                  <a16:creationId xmlns:a16="http://schemas.microsoft.com/office/drawing/2014/main" id="{19E848F2-8056-7851-5F93-C23899AE960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75195A-B65F-4377-3205-1398BBBE5B34}"/>
              </a:ext>
            </a:extLst>
          </p:cNvPr>
          <p:cNvCxnSpPr>
            <a:cxnSpLocks/>
          </p:cNvCxnSpPr>
          <p:nvPr/>
        </p:nvCxnSpPr>
        <p:spPr>
          <a:xfrm>
            <a:off x="10938367" y="859618"/>
            <a:ext cx="82057" cy="57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Google Shape;118;p3">
            <a:extLst>
              <a:ext uri="{FF2B5EF4-FFF2-40B4-BE49-F238E27FC236}">
                <a16:creationId xmlns:a16="http://schemas.microsoft.com/office/drawing/2014/main" id="{F8117585-AC8A-D5F8-54BB-1D8450386991}"/>
              </a:ext>
            </a:extLst>
          </p:cNvPr>
          <p:cNvSpPr txBox="1"/>
          <p:nvPr/>
        </p:nvSpPr>
        <p:spPr>
          <a:xfrm>
            <a:off x="10491536" y="1498471"/>
            <a:ext cx="1201501" cy="59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pPr algn="r"/>
            <a:r>
              <a:rPr lang="ca-ES" sz="1000" i="1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Can be added to remind the audience which section it is.</a:t>
            </a:r>
          </a:p>
        </p:txBody>
      </p:sp>
    </p:spTree>
    <p:extLst>
      <p:ext uri="{BB962C8B-B14F-4D97-AF65-F5344CB8AC3E}">
        <p14:creationId xmlns:p14="http://schemas.microsoft.com/office/powerpoint/2010/main" val="26663593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A17BD8-4C65-FF60-8290-1C83DD5EBD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66D697-5098-7DE9-6276-E9DEE00C8D5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1095811-AD98-9A0A-4DB5-50F6AE605D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2A616F2-B083-BC2B-72AF-B554E2DFEC5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27" name="Google Shape;107;p2">
                  <a:extLst>
                    <a:ext uri="{FF2B5EF4-FFF2-40B4-BE49-F238E27FC236}">
                      <a16:creationId xmlns:a16="http://schemas.microsoft.com/office/drawing/2014/main" id="{8946D446-EDA4-4347-879C-67D0086A26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8" name="Google Shape;108;p2">
                  <a:extLst>
                    <a:ext uri="{FF2B5EF4-FFF2-40B4-BE49-F238E27FC236}">
                      <a16:creationId xmlns:a16="http://schemas.microsoft.com/office/drawing/2014/main" id="{187C7109-0867-BBC8-13C4-23424A8EF36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310BE5FC-7E44-4138-2A3A-E027371546D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0" name="Google Shape;110;p2">
                  <a:extLst>
                    <a:ext uri="{FF2B5EF4-FFF2-40B4-BE49-F238E27FC236}">
                      <a16:creationId xmlns:a16="http://schemas.microsoft.com/office/drawing/2014/main" id="{DEAB8D36-D89E-D7F2-31EA-85D5E658893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2" name="Google Shape;111;p2" descr="Google Shape;111;p2">
              <a:extLst>
                <a:ext uri="{FF2B5EF4-FFF2-40B4-BE49-F238E27FC236}">
                  <a16:creationId xmlns:a16="http://schemas.microsoft.com/office/drawing/2014/main" id="{2294B547-D852-4AD0-4782-69900D6A562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678200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42394-4BA0-FF4A-9C19-50EEADFA25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43548" y="-284734"/>
            <a:ext cx="12835553" cy="7339108"/>
            <a:chOff x="-643548" y="-284734"/>
            <a:chExt cx="12835553" cy="7339108"/>
          </a:xfrm>
        </p:grpSpPr>
        <p:grpSp>
          <p:nvGrpSpPr>
            <p:cNvPr id="141" name="Group 1"/>
            <p:cNvGrpSpPr>
              <a:grpSpLocks noGrp="1" noUngrp="1" noRot="1" noMove="1" noResize="1"/>
            </p:cNvGrpSpPr>
            <p:nvPr/>
          </p:nvGrpSpPr>
          <p:grpSpPr>
            <a:xfrm>
              <a:off x="-643548" y="-284734"/>
              <a:ext cx="12835553" cy="7192222"/>
              <a:chOff x="-3" y="-3"/>
              <a:chExt cx="12835551" cy="7192220"/>
            </a:xfrm>
          </p:grpSpPr>
          <p:sp>
            <p:nvSpPr>
              <p:cNvPr id="137" name="Rechtwinkliges Dreieck 1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3785671" y="4340155"/>
                <a:ext cx="9049877" cy="2852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40" name="Gruppieren 12"/>
              <p:cNvGrpSpPr>
                <a:grpSpLocks noGrp="1" noUngrp="1" noRot="1" noMove="1" noResize="1"/>
              </p:cNvGrpSpPr>
              <p:nvPr/>
            </p:nvGrpSpPr>
            <p:grpSpPr>
              <a:xfrm>
                <a:off x="-3" y="-3"/>
                <a:ext cx="3252796" cy="2092180"/>
                <a:chOff x="-1" y="-1"/>
                <a:chExt cx="3252794" cy="2092179"/>
              </a:xfrm>
            </p:grpSpPr>
            <p:sp>
              <p:nvSpPr>
                <p:cNvPr id="138" name="Gerader Verbinder 2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-1" y="-1"/>
                  <a:ext cx="3252794" cy="1952158"/>
                </a:xfrm>
                <a:prstGeom prst="line">
                  <a:avLst/>
                </a:prstGeom>
                <a:noFill/>
                <a:ln w="6350" cap="flat">
                  <a:solidFill>
                    <a:srgbClr val="FFFFFF">
                      <a:alpha val="72157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39" name="Gerader Verbinder 10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428108" y="4997"/>
                  <a:ext cx="2187113" cy="2087181"/>
                </a:xfrm>
                <a:prstGeom prst="line">
                  <a:avLst/>
                </a:prstGeom>
                <a:noFill/>
                <a:ln w="6350" cap="flat">
                  <a:solidFill>
                    <a:srgbClr val="FFFFFF">
                      <a:alpha val="72157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8" name="Google Shape;163;p5" descr="Google Shape;163;p5">
              <a:extLst>
                <a:ext uri="{FF2B5EF4-FFF2-40B4-BE49-F238E27FC236}">
                  <a16:creationId xmlns:a16="http://schemas.microsoft.com/office/drawing/2014/main" id="{36650402-B78F-2AAB-B09D-B96EB5F001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645" y="6037253"/>
              <a:ext cx="1732881" cy="363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4;p5" descr="Google Shape;164;p5">
              <a:extLst>
                <a:ext uri="{FF2B5EF4-FFF2-40B4-BE49-F238E27FC236}">
                  <a16:creationId xmlns:a16="http://schemas.microsoft.com/office/drawing/2014/main" id="{D90EDAD1-8395-F19E-F0F2-033E9B8ACF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561" y="5944670"/>
              <a:ext cx="1250093" cy="586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Google Shape;168;p5" descr="Google Shape;168;p5">
              <a:extLst>
                <a:ext uri="{FF2B5EF4-FFF2-40B4-BE49-F238E27FC236}">
                  <a16:creationId xmlns:a16="http://schemas.microsoft.com/office/drawing/2014/main" id="{DDEC4A9E-09C8-D15E-E4AD-937401D278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4829" y="4561117"/>
              <a:ext cx="2493257" cy="2493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Google Shape;158;p5">
            <a:extLst>
              <a:ext uri="{FF2B5EF4-FFF2-40B4-BE49-F238E27FC236}">
                <a16:creationId xmlns:a16="http://schemas.microsoft.com/office/drawing/2014/main" id="{69302CEF-18BD-A20A-FC49-B15236C68C02}"/>
              </a:ext>
            </a:extLst>
          </p:cNvPr>
          <p:cNvSpPr txBox="1"/>
          <p:nvPr/>
        </p:nvSpPr>
        <p:spPr>
          <a:xfrm>
            <a:off x="2285251" y="2019955"/>
            <a:ext cx="5245851" cy="156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rPr dirty="0"/>
              <a:t>Title of the talk, event or personal message</a:t>
            </a:r>
          </a:p>
        </p:txBody>
      </p:sp>
      <p:sp>
        <p:nvSpPr>
          <p:cNvPr id="18" name="Google Shape;159;p5">
            <a:extLst>
              <a:ext uri="{FF2B5EF4-FFF2-40B4-BE49-F238E27FC236}">
                <a16:creationId xmlns:a16="http://schemas.microsoft.com/office/drawing/2014/main" id="{05DFEB89-77FD-7750-E0EA-82E7F5C431AA}"/>
              </a:ext>
            </a:extLst>
          </p:cNvPr>
          <p:cNvSpPr txBox="1"/>
          <p:nvPr/>
        </p:nvSpPr>
        <p:spPr>
          <a:xfrm>
            <a:off x="3364584" y="3548743"/>
            <a:ext cx="3087188" cy="38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rPr dirty="0"/>
              <a:t>Presenter &amp; other info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35A934-9FF1-A07E-5AB6-1C120E96BF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80149" y="5069121"/>
            <a:ext cx="3310923" cy="746005"/>
            <a:chOff x="251427" y="3676690"/>
            <a:chExt cx="3471271" cy="782130"/>
          </a:xfrm>
        </p:grpSpPr>
        <p:sp>
          <p:nvSpPr>
            <p:cNvPr id="2" name="Google Shape;159;p5">
              <a:extLst>
                <a:ext uri="{FF2B5EF4-FFF2-40B4-BE49-F238E27FC236}">
                  <a16:creationId xmlns:a16="http://schemas.microsoft.com/office/drawing/2014/main" id="{7F5FD582-10F8-1729-6945-96202E2029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2152" y="3893274"/>
              <a:ext cx="1760546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/>
                <a:t>www.advancetb.eu</a:t>
              </a:r>
              <a:endParaRPr sz="1050" dirty="0"/>
            </a:p>
          </p:txBody>
        </p:sp>
        <p:sp>
          <p:nvSpPr>
            <p:cNvPr id="3" name="Google Shape;159;p5">
              <a:extLst>
                <a:ext uri="{FF2B5EF4-FFF2-40B4-BE49-F238E27FC236}">
                  <a16:creationId xmlns:a16="http://schemas.microsoft.com/office/drawing/2014/main" id="{A613911F-109A-49C6-4302-78ED6DC63D4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2152" y="4156924"/>
              <a:ext cx="1760546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/>
                <a:t>advance_tb@igtp.cat</a:t>
              </a:r>
              <a:endParaRPr sz="1050" dirty="0"/>
            </a:p>
          </p:txBody>
        </p:sp>
        <p:pic>
          <p:nvPicPr>
            <p:cNvPr id="25" name="Picture 24" descr="A white envelope with a black background&#10;&#10;Description automatically generated">
              <a:extLst>
                <a:ext uri="{FF2B5EF4-FFF2-40B4-BE49-F238E27FC236}">
                  <a16:creationId xmlns:a16="http://schemas.microsoft.com/office/drawing/2014/main" id="{1AE8EE2F-1E6C-B47C-E3C8-C4908C83B66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54" y="4202650"/>
              <a:ext cx="185504" cy="185504"/>
            </a:xfrm>
            <a:prstGeom prst="rect">
              <a:avLst/>
            </a:prstGeom>
          </p:spPr>
        </p:pic>
        <p:pic>
          <p:nvPicPr>
            <p:cNvPr id="27" name="Picture 26" descr="A white x on a black background&#10;&#10;Description automatically generated">
              <a:extLst>
                <a:ext uri="{FF2B5EF4-FFF2-40B4-BE49-F238E27FC236}">
                  <a16:creationId xmlns:a16="http://schemas.microsoft.com/office/drawing/2014/main" id="{7BE72A75-BB51-1E91-493A-76B84D9E971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7" y="4234286"/>
              <a:ext cx="262798" cy="193689"/>
            </a:xfrm>
            <a:prstGeom prst="rect">
              <a:avLst/>
            </a:prstGeom>
          </p:spPr>
        </p:pic>
        <p:pic>
          <p:nvPicPr>
            <p:cNvPr id="29" name="Picture 28" descr="A black and white logo&#10;&#10;Description automatically generated">
              <a:extLst>
                <a:ext uri="{FF2B5EF4-FFF2-40B4-BE49-F238E27FC236}">
                  <a16:creationId xmlns:a16="http://schemas.microsoft.com/office/drawing/2014/main" id="{7A2BC33D-0F2A-312E-60CE-9FD234CB01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77" y="3714494"/>
              <a:ext cx="176411" cy="177320"/>
            </a:xfrm>
            <a:prstGeom prst="rect">
              <a:avLst/>
            </a:prstGeom>
          </p:spPr>
        </p:pic>
        <p:pic>
          <p:nvPicPr>
            <p:cNvPr id="31" name="Picture 30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CDC30293-98BD-0599-D403-7A5FA8E2A3F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43" y="3963082"/>
              <a:ext cx="95794" cy="189878"/>
            </a:xfrm>
            <a:prstGeom prst="rect">
              <a:avLst/>
            </a:prstGeom>
          </p:spPr>
        </p:pic>
        <p:pic>
          <p:nvPicPr>
            <p:cNvPr id="33" name="Picture 32" descr="A white globe with grids on it&#10;&#10;Description automatically generated">
              <a:extLst>
                <a:ext uri="{FF2B5EF4-FFF2-40B4-BE49-F238E27FC236}">
                  <a16:creationId xmlns:a16="http://schemas.microsoft.com/office/drawing/2014/main" id="{9FE33784-B42D-5022-D2DF-4C22863125B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04" y="3932242"/>
              <a:ext cx="205510" cy="204601"/>
            </a:xfrm>
            <a:prstGeom prst="rect">
              <a:avLst/>
            </a:prstGeom>
          </p:spPr>
        </p:pic>
        <p:sp>
          <p:nvSpPr>
            <p:cNvPr id="34" name="Google Shape;159;p5">
              <a:extLst>
                <a:ext uri="{FF2B5EF4-FFF2-40B4-BE49-F238E27FC236}">
                  <a16:creationId xmlns:a16="http://schemas.microsoft.com/office/drawing/2014/main" id="{01220C3F-0F2B-9838-1429-B02EB8885AE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831" y="3676690"/>
              <a:ext cx="1129329" cy="266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/>
                <a:t>ADVANCE-TB</a:t>
              </a:r>
              <a:endParaRPr sz="1050" dirty="0"/>
            </a:p>
          </p:txBody>
        </p:sp>
        <p:sp>
          <p:nvSpPr>
            <p:cNvPr id="35" name="Google Shape;159;p5">
              <a:extLst>
                <a:ext uri="{FF2B5EF4-FFF2-40B4-BE49-F238E27FC236}">
                  <a16:creationId xmlns:a16="http://schemas.microsoft.com/office/drawing/2014/main" id="{025C0D71-B870-F557-EF83-54D766A7F19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75" y="4192652"/>
              <a:ext cx="1313479" cy="2661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/>
                <a:t>@ADVANCE_TB</a:t>
              </a:r>
              <a:endParaRPr sz="1050" dirty="0"/>
            </a:p>
          </p:txBody>
        </p:sp>
        <p:sp>
          <p:nvSpPr>
            <p:cNvPr id="36" name="Google Shape;159;p5">
              <a:extLst>
                <a:ext uri="{FF2B5EF4-FFF2-40B4-BE49-F238E27FC236}">
                  <a16:creationId xmlns:a16="http://schemas.microsoft.com/office/drawing/2014/main" id="{7B23A58A-ED9F-065B-BA9D-D22AA267E0F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211" y="3924937"/>
              <a:ext cx="1313479" cy="2661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Jost Regular Regular"/>
                  <a:ea typeface="Jost Regular Regular"/>
                  <a:cs typeface="Jost Regular Regular"/>
                  <a:sym typeface="Jost Regular Regular"/>
                </a:defRPr>
              </a:lvl1pPr>
            </a:lstStyle>
            <a:p>
              <a:pPr algn="l"/>
              <a:r>
                <a:rPr lang="de-DE" sz="1050" dirty="0"/>
                <a:t>ADVANCE-TB</a:t>
              </a:r>
              <a:endParaRPr sz="1050" dirty="0"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;p2">
            <a:extLst>
              <a:ext uri="{FF2B5EF4-FFF2-40B4-BE49-F238E27FC236}">
                <a16:creationId xmlns:a16="http://schemas.microsoft.com/office/drawing/2014/main" id="{BCFC0737-FD1A-5054-A58A-41BB7524F239}"/>
              </a:ext>
            </a:extLst>
          </p:cNvPr>
          <p:cNvSpPr txBox="1"/>
          <p:nvPr/>
        </p:nvSpPr>
        <p:spPr>
          <a:xfrm>
            <a:off x="1238538" y="587296"/>
            <a:ext cx="9809344" cy="430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 anchor="b">
            <a:spAutoFit/>
          </a:bodyPr>
          <a:lstStyle/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de-DE" dirty="0">
                <a:latin typeface="Jost Medium" pitchFamily="2" charset="0"/>
                <a:ea typeface="Jost Medium" pitchFamily="2" charset="0"/>
              </a:rPr>
              <a:t>To note:</a:t>
            </a:r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lang="de-DE" dirty="0"/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The font used is </a:t>
            </a:r>
            <a:r>
              <a:rPr dirty="0" err="1"/>
              <a:t>Jost</a:t>
            </a:r>
            <a:r>
              <a:rPr dirty="0"/>
              <a:t> (</a:t>
            </a:r>
            <a:r>
              <a:rPr dirty="0" err="1">
                <a:latin typeface="Jost Medium"/>
                <a:ea typeface="Jost Medium"/>
                <a:cs typeface="Jost Medium"/>
                <a:sym typeface="Jost Medium"/>
              </a:rPr>
              <a:t>Jost</a:t>
            </a:r>
            <a:r>
              <a:rPr dirty="0">
                <a:latin typeface="Jost Medium"/>
                <a:ea typeface="Jost Medium"/>
                <a:cs typeface="Jost Medium"/>
                <a:sym typeface="Jost Medium"/>
              </a:rPr>
              <a:t> medium for titles &amp; </a:t>
            </a:r>
            <a:r>
              <a:rPr lang="de-DE" dirty="0">
                <a:latin typeface="Jost Medium"/>
                <a:ea typeface="Jost Medium"/>
                <a:cs typeface="Jost Medium"/>
                <a:sym typeface="Jost Medium"/>
              </a:rPr>
              <a:t>for </a:t>
            </a:r>
            <a:r>
              <a:rPr dirty="0">
                <a:latin typeface="Jost Medium"/>
                <a:ea typeface="Jost Medium"/>
                <a:cs typeface="Jost Medium"/>
                <a:sym typeface="Jost Medium"/>
              </a:rPr>
              <a:t>highlighting</a:t>
            </a:r>
            <a:r>
              <a:rPr dirty="0"/>
              <a:t> and </a:t>
            </a:r>
            <a:r>
              <a:rPr dirty="0" err="1"/>
              <a:t>Jost</a:t>
            </a:r>
            <a:r>
              <a:rPr dirty="0"/>
              <a:t> regular for text)</a:t>
            </a:r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You can download the Font family for free here</a:t>
            </a:r>
            <a:r>
              <a:rPr lang="de-DE" dirty="0"/>
              <a:t> as it does not come pre-installed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https://fonts.google.com/specimen/Jost</a:t>
            </a:r>
            <a:endParaRPr lang="de-DE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lang="de-DE" dirty="0"/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de-DE" dirty="0"/>
              <a:t>Don‘t forget to instal it in your computer after downloagding it.</a:t>
            </a:r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lang="de-DE" dirty="0"/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lang="de-DE" dirty="0"/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The </a:t>
            </a:r>
            <a:r>
              <a:rPr dirty="0">
                <a:latin typeface="Jost Medium" pitchFamily="2" charset="0"/>
                <a:ea typeface="Jost Medium" pitchFamily="2" charset="0"/>
              </a:rPr>
              <a:t>identity color </a:t>
            </a:r>
            <a:r>
              <a:rPr dirty="0"/>
              <a:t>of ADVANCE-TB is: </a:t>
            </a:r>
          </a:p>
          <a:p>
            <a:pPr lvl="6"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Cyan</a:t>
            </a:r>
          </a:p>
          <a:p>
            <a:pPr lvl="6">
              <a:lnSpc>
                <a:spcPct val="110000"/>
              </a:lnSpc>
              <a:defRPr sz="1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HEX: #7ACDD0</a:t>
            </a:r>
          </a:p>
          <a:p>
            <a:pPr lvl="6">
              <a:lnSpc>
                <a:spcPct val="110000"/>
              </a:lnSpc>
              <a:defRPr sz="1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RGB: 122, 205, 208</a:t>
            </a:r>
          </a:p>
          <a:p>
            <a:pPr lvl="6">
              <a:lnSpc>
                <a:spcPct val="110000"/>
              </a:lnSpc>
              <a:defRPr sz="1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CMYK: 41, 1, 0, 18</a:t>
            </a:r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endParaRPr dirty="0"/>
          </a:p>
          <a:p>
            <a:pPr>
              <a:lnSpc>
                <a:spcPct val="110000"/>
              </a:lnSpc>
              <a:defRPr sz="15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dirty="0"/>
              <a:t>Other colors are detailed in the visual identity guide</a:t>
            </a:r>
            <a:r>
              <a:rPr lang="de-DE" dirty="0"/>
              <a:t> and can be used to create contrast between slides (such as changing the background color) or to create contrast within a slide (color text or an object in a different color)</a:t>
            </a:r>
            <a:r>
              <a:rPr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A17BD8-4C65-FF60-8290-1C83DD5EBD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66D697-5098-7DE9-6276-E9DEE00C8D5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1095811-AD98-9A0A-4DB5-50F6AE605D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2A616F2-B083-BC2B-72AF-B554E2DFEC5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27" name="Google Shape;107;p2">
                  <a:extLst>
                    <a:ext uri="{FF2B5EF4-FFF2-40B4-BE49-F238E27FC236}">
                      <a16:creationId xmlns:a16="http://schemas.microsoft.com/office/drawing/2014/main" id="{8946D446-EDA4-4347-879C-67D0086A26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8" name="Google Shape;108;p2">
                  <a:extLst>
                    <a:ext uri="{FF2B5EF4-FFF2-40B4-BE49-F238E27FC236}">
                      <a16:creationId xmlns:a16="http://schemas.microsoft.com/office/drawing/2014/main" id="{187C7109-0867-BBC8-13C4-23424A8EF36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310BE5FC-7E44-4138-2A3A-E027371546D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0" name="Google Shape;110;p2">
                  <a:extLst>
                    <a:ext uri="{FF2B5EF4-FFF2-40B4-BE49-F238E27FC236}">
                      <a16:creationId xmlns:a16="http://schemas.microsoft.com/office/drawing/2014/main" id="{DEAB8D36-D89E-D7F2-31EA-85D5E658893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2" name="Google Shape;111;p2" descr="Google Shape;111;p2">
              <a:extLst>
                <a:ext uri="{FF2B5EF4-FFF2-40B4-BE49-F238E27FC236}">
                  <a16:creationId xmlns:a16="http://schemas.microsoft.com/office/drawing/2014/main" id="{2294B547-D852-4AD0-4782-69900D6A562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Google Shape;151;p4">
            <a:extLst>
              <a:ext uri="{FF2B5EF4-FFF2-40B4-BE49-F238E27FC236}">
                <a16:creationId xmlns:a16="http://schemas.microsoft.com/office/drawing/2014/main" id="{15B60E30-D467-0D45-CD77-6B501DD8FFB6}"/>
              </a:ext>
            </a:extLst>
          </p:cNvPr>
          <p:cNvSpPr txBox="1"/>
          <p:nvPr/>
        </p:nvSpPr>
        <p:spPr>
          <a:xfrm>
            <a:off x="1238538" y="5193528"/>
            <a:ext cx="9074933" cy="1077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70000"/>
              </a:lnSpc>
              <a:defRPr sz="39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600" dirty="0">
                <a:latin typeface="Jost Medium" pitchFamily="2" charset="0"/>
                <a:ea typeface="Jost Medium" pitchFamily="2" charset="0"/>
              </a:rPr>
              <a:t>The previous three slides correspond to the Opening slide, Body slide, and Closing slide.</a:t>
            </a:r>
          </a:p>
          <a:p>
            <a:pPr>
              <a:lnSpc>
                <a:spcPct val="100000"/>
              </a:lnSpc>
            </a:pPr>
            <a:endParaRPr lang="de-DE" sz="1600" dirty="0">
              <a:latin typeface="Jost Medium" pitchFamily="2" charset="0"/>
              <a:ea typeface="Jost Medium" pitchFamily="2" charset="0"/>
            </a:endParaRPr>
          </a:p>
          <a:p>
            <a:pPr>
              <a:lnSpc>
                <a:spcPct val="100000"/>
              </a:lnSpc>
            </a:pPr>
            <a:r>
              <a:rPr lang="de-DE" sz="1600" dirty="0">
                <a:latin typeface="Jost Medium" pitchFamily="2" charset="0"/>
                <a:ea typeface="Jost Medium" pitchFamily="2" charset="0"/>
              </a:rPr>
              <a:t>Find some examples in the following slides showing combinations and small changes that can be done for the body slides without affecting the overall design.</a:t>
            </a:r>
          </a:p>
        </p:txBody>
      </p:sp>
      <p:pic>
        <p:nvPicPr>
          <p:cNvPr id="9" name="Picture 8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57270C68-DED2-38C2-219A-29198A1F1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57" y="2904065"/>
            <a:ext cx="2203249" cy="11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88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17">
            <a:extLst>
              <a:ext uri="{FF2B5EF4-FFF2-40B4-BE49-F238E27FC236}">
                <a16:creationId xmlns:a16="http://schemas.microsoft.com/office/drawing/2014/main" id="{424A6C6F-F8F1-B9A2-A981-472EC8788EC3}"/>
              </a:ext>
            </a:extLst>
          </p:cNvPr>
          <p:cNvSpPr txBox="1"/>
          <p:nvPr/>
        </p:nvSpPr>
        <p:spPr>
          <a:xfrm>
            <a:off x="5141391" y="3198168"/>
            <a:ext cx="1909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Examples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Jost" pitchFamily="2" charset="0"/>
              <a:ea typeface="Jost" pitchFamily="2" charset="0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C65F93-F30E-E463-713E-FF37CEF5D7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640816" y="-1"/>
            <a:ext cx="13134563" cy="7662162"/>
            <a:chOff x="-640816" y="-1"/>
            <a:chExt cx="13134563" cy="766216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5A0E81D-4743-CAFE-F29E-35435DD853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722321" flipH="1">
              <a:off x="10364729" y="4658806"/>
              <a:ext cx="2129018" cy="2928605"/>
            </a:xfrm>
            <a:custGeom>
              <a:avLst/>
              <a:gdLst>
                <a:gd name="connsiteX0" fmla="*/ 637258 w 1450676"/>
                <a:gd name="connsiteY0" fmla="*/ 0 h 1958114"/>
                <a:gd name="connsiteX1" fmla="*/ 1450676 w 1450676"/>
                <a:gd name="connsiteY1" fmla="*/ 1958114 h 1958114"/>
                <a:gd name="connsiteX2" fmla="*/ 0 w 1450676"/>
                <a:gd name="connsiteY2" fmla="*/ 1163716 h 195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76" h="1958114">
                  <a:moveTo>
                    <a:pt x="637258" y="0"/>
                  </a:moveTo>
                  <a:lnTo>
                    <a:pt x="1450676" y="1958114"/>
                  </a:lnTo>
                  <a:lnTo>
                    <a:pt x="0" y="1163716"/>
                  </a:lnTo>
                  <a:close/>
                </a:path>
              </a:pathLst>
            </a:custGeom>
            <a:solidFill>
              <a:schemeClr val="bg1">
                <a:alpha val="498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274B5EE-BF0F-EEFC-2169-AE99A6A42F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94914" flipH="1">
              <a:off x="10681049" y="5121299"/>
              <a:ext cx="1758434" cy="2540862"/>
            </a:xfrm>
            <a:custGeom>
              <a:avLst/>
              <a:gdLst>
                <a:gd name="connsiteX0" fmla="*/ 600876 w 1198167"/>
                <a:gd name="connsiteY0" fmla="*/ 0 h 1698865"/>
                <a:gd name="connsiteX1" fmla="*/ 1198167 w 1198167"/>
                <a:gd name="connsiteY1" fmla="*/ 1698865 h 1698865"/>
                <a:gd name="connsiteX2" fmla="*/ 0 w 1198167"/>
                <a:gd name="connsiteY2" fmla="*/ 809615 h 169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167" h="1698865">
                  <a:moveTo>
                    <a:pt x="600876" y="0"/>
                  </a:moveTo>
                  <a:lnTo>
                    <a:pt x="1198167" y="1698865"/>
                  </a:lnTo>
                  <a:lnTo>
                    <a:pt x="0" y="809615"/>
                  </a:lnTo>
                  <a:close/>
                </a:path>
              </a:pathLst>
            </a:custGeom>
            <a:solidFill>
              <a:srgbClr val="FFFFFF">
                <a:alpha val="8588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Google Shape;110;p2">
              <a:extLst>
                <a:ext uri="{FF2B5EF4-FFF2-40B4-BE49-F238E27FC236}">
                  <a16:creationId xmlns:a16="http://schemas.microsoft.com/office/drawing/2014/main" id="{342A5158-A911-21D0-3017-5B939218AA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-1"/>
              <a:ext cx="1588168" cy="1618771"/>
            </a:xfrm>
            <a:prstGeom prst="line">
              <a:avLst/>
            </a:prstGeom>
            <a:noFill/>
            <a:ln w="9525" cap="flat">
              <a:solidFill>
                <a:schemeClr val="bg1">
                  <a:alpha val="31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4" name="Google Shape;110;p2">
              <a:extLst>
                <a:ext uri="{FF2B5EF4-FFF2-40B4-BE49-F238E27FC236}">
                  <a16:creationId xmlns:a16="http://schemas.microsoft.com/office/drawing/2014/main" id="{19E65FB5-37C7-F4EB-3090-1F7DE5FECF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640816" y="20918"/>
              <a:ext cx="2579784" cy="1528800"/>
            </a:xfrm>
            <a:prstGeom prst="line">
              <a:avLst/>
            </a:prstGeom>
            <a:noFill/>
            <a:ln w="9525" cap="flat">
              <a:solidFill>
                <a:schemeClr val="bg1">
                  <a:alpha val="66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pic>
          <p:nvPicPr>
            <p:cNvPr id="13" name="Google Shape;111;p2" descr="Google Shape;111;p2">
              <a:extLst>
                <a:ext uri="{FF2B5EF4-FFF2-40B4-BE49-F238E27FC236}">
                  <a16:creationId xmlns:a16="http://schemas.microsoft.com/office/drawing/2014/main" id="{AFE48421-4B20-88D3-00DD-8CD7124FD6D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89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3;p4">
            <a:extLst>
              <a:ext uri="{FF2B5EF4-FFF2-40B4-BE49-F238E27FC236}">
                <a16:creationId xmlns:a16="http://schemas.microsoft.com/office/drawing/2014/main" id="{5A4DC304-995C-44B8-E2F1-90FCF63D807F}"/>
              </a:ext>
            </a:extLst>
          </p:cNvPr>
          <p:cNvSpPr txBox="1"/>
          <p:nvPr/>
        </p:nvSpPr>
        <p:spPr>
          <a:xfrm>
            <a:off x="1422254" y="2191710"/>
            <a:ext cx="9765508" cy="290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/>
              <a:t>Enable multi-</a:t>
            </a:r>
            <a:r>
              <a:rPr sz="2000" dirty="0" err="1"/>
              <a:t>centre</a:t>
            </a:r>
            <a:r>
              <a:rPr sz="2000" dirty="0"/>
              <a:t> research through the design and implementation of a data registry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/>
              <a:t>Facilitate the development, optimization and implementation of techniques/products for diagnostic and therapy/monitoring via experimental and clinical validation.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/>
              <a:t>Develop experimental protocols facilitating comparison and reproducibility of assay results.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/>
              <a:t>Establish priorities for future translational research lines.</a:t>
            </a:r>
          </a:p>
          <a:p>
            <a:pPr marL="342900" indent="-342900">
              <a:spcBef>
                <a:spcPts val="1200"/>
              </a:spcBef>
              <a:buClr>
                <a:srgbClr val="7ACDD0"/>
              </a:buClr>
              <a:buSzPts val="2300"/>
              <a:buFont typeface="Arial"/>
              <a:buChar char="•"/>
              <a:defRPr sz="23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sz="2000" dirty="0"/>
              <a:t>Explore the opportunities for international coordinated TB research.</a:t>
            </a:r>
          </a:p>
        </p:txBody>
      </p:sp>
      <p:sp>
        <p:nvSpPr>
          <p:cNvPr id="4" name="Google Shape;151;p4">
            <a:extLst>
              <a:ext uri="{FF2B5EF4-FFF2-40B4-BE49-F238E27FC236}">
                <a16:creationId xmlns:a16="http://schemas.microsoft.com/office/drawing/2014/main" id="{5A3A6A90-3615-25FB-B680-3DD57A61B7B3}"/>
              </a:ext>
            </a:extLst>
          </p:cNvPr>
          <p:cNvSpPr txBox="1"/>
          <p:nvPr/>
        </p:nvSpPr>
        <p:spPr>
          <a:xfrm>
            <a:off x="1302601" y="907563"/>
            <a:ext cx="9765508" cy="81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>
            <a:lvl1pPr>
              <a:lnSpc>
                <a:spcPct val="70000"/>
              </a:lnSpc>
              <a:defRPr sz="3900"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r>
              <a:rPr dirty="0"/>
              <a:t>Objectives – Research coordination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776A56-BD01-404E-4DDA-1D9F729362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A5FF1E-8922-CBD2-B540-63B81CCBBD0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700C4CE-B8E8-EF05-0290-1D50DCEB64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7E7993-D719-7532-8FF5-52970A6BF14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10" name="Google Shape;107;p2">
                  <a:extLst>
                    <a:ext uri="{FF2B5EF4-FFF2-40B4-BE49-F238E27FC236}">
                      <a16:creationId xmlns:a16="http://schemas.microsoft.com/office/drawing/2014/main" id="{79F49756-EAE3-9D0D-218A-F2D9A96F56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" name="Google Shape;108;p2">
                  <a:extLst>
                    <a:ext uri="{FF2B5EF4-FFF2-40B4-BE49-F238E27FC236}">
                      <a16:creationId xmlns:a16="http://schemas.microsoft.com/office/drawing/2014/main" id="{6050BBFA-B732-096D-59E1-17D4E0717D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252D660-B157-05E1-E5A0-6392D3FDC1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3" name="Google Shape;110;p2">
                  <a:extLst>
                    <a:ext uri="{FF2B5EF4-FFF2-40B4-BE49-F238E27FC236}">
                      <a16:creationId xmlns:a16="http://schemas.microsoft.com/office/drawing/2014/main" id="{9C453AF3-427E-64BA-6E00-443ACDD652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7" name="Google Shape;111;p2" descr="Google Shape;111;p2">
              <a:extLst>
                <a:ext uri="{FF2B5EF4-FFF2-40B4-BE49-F238E27FC236}">
                  <a16:creationId xmlns:a16="http://schemas.microsoft.com/office/drawing/2014/main" id="{C37CEC7F-EF77-EE96-D36A-E43591DF18D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06104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228D1C-7B24-CC99-D4B6-729FDFC32F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D9F609-4A11-58CA-B3BE-D00A1F179A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C8C5125-2AB6-0E6E-CAE8-8FF2A382B1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D75F984-88EE-952E-0354-6156625283C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12" name="Google Shape;107;p2">
                  <a:extLst>
                    <a:ext uri="{FF2B5EF4-FFF2-40B4-BE49-F238E27FC236}">
                      <a16:creationId xmlns:a16="http://schemas.microsoft.com/office/drawing/2014/main" id="{E49340C4-3261-17F2-F87C-F42A4FF9CB0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Google Shape;108;p2">
                  <a:extLst>
                    <a:ext uri="{FF2B5EF4-FFF2-40B4-BE49-F238E27FC236}">
                      <a16:creationId xmlns:a16="http://schemas.microsoft.com/office/drawing/2014/main" id="{4C1BB16F-7FA7-2F41-B58A-0B24001A9F8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3646BC3-777D-8C1D-2F5C-1E0DAF1555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8" name="Google Shape;110;p2">
                  <a:extLst>
                    <a:ext uri="{FF2B5EF4-FFF2-40B4-BE49-F238E27FC236}">
                      <a16:creationId xmlns:a16="http://schemas.microsoft.com/office/drawing/2014/main" id="{45E7E003-186A-5984-7699-4ABBBCE14F5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9" name="Google Shape;111;p2" descr="Google Shape;111;p2">
              <a:extLst>
                <a:ext uri="{FF2B5EF4-FFF2-40B4-BE49-F238E27FC236}">
                  <a16:creationId xmlns:a16="http://schemas.microsoft.com/office/drawing/2014/main" id="{2FE45EC5-F352-125E-33BA-104C2E5AF5B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" name="Google Shape;117;p3"/>
          <p:cNvSpPr txBox="1"/>
          <p:nvPr/>
        </p:nvSpPr>
        <p:spPr>
          <a:xfrm>
            <a:off x="4861549" y="1040287"/>
            <a:ext cx="6402411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7ACDD0"/>
              </a:buClr>
              <a:buSzPts val="2300"/>
              <a:buFontTx/>
              <a:buAutoNum type="arabicPeriod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GB" sz="2600" dirty="0">
                <a:solidFill>
                  <a:schemeClr val="tx1"/>
                </a:solidFill>
              </a:rPr>
              <a:t>Brief introduction of </a:t>
            </a:r>
            <a:r>
              <a:rPr lang="en-GB" sz="2600" dirty="0" err="1">
                <a:solidFill>
                  <a:schemeClr val="tx1"/>
                </a:solidFill>
              </a:rPr>
              <a:t>panelists</a:t>
            </a: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54689E02-6497-15D1-9519-7F6FF83927D1}"/>
              </a:ext>
            </a:extLst>
          </p:cNvPr>
          <p:cNvSpPr txBox="1"/>
          <p:nvPr/>
        </p:nvSpPr>
        <p:spPr>
          <a:xfrm>
            <a:off x="4861549" y="1907613"/>
            <a:ext cx="6402411" cy="129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2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</a:rPr>
              <a:t>Introduction. Bad news first evidences about impact of COVID pandemic into TB goals</a:t>
            </a: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4" name="Google Shape;117;p3">
            <a:extLst>
              <a:ext uri="{FF2B5EF4-FFF2-40B4-BE49-F238E27FC236}">
                <a16:creationId xmlns:a16="http://schemas.microsoft.com/office/drawing/2014/main" id="{AFDCBF85-9C75-9765-12CE-8609548A1E22}"/>
              </a:ext>
            </a:extLst>
          </p:cNvPr>
          <p:cNvSpPr txBox="1"/>
          <p:nvPr/>
        </p:nvSpPr>
        <p:spPr>
          <a:xfrm>
            <a:off x="4861549" y="3575158"/>
            <a:ext cx="6402411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3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</a:rPr>
              <a:t>Turn challenges into opportunities</a:t>
            </a:r>
            <a:endParaRPr lang="nl-NL" sz="2600" dirty="0">
              <a:solidFill>
                <a:schemeClr val="tx1"/>
              </a:solidFill>
            </a:endParaRPr>
          </a:p>
        </p:txBody>
      </p:sp>
      <p:sp>
        <p:nvSpPr>
          <p:cNvPr id="5" name="Google Shape;117;p3">
            <a:extLst>
              <a:ext uri="{FF2B5EF4-FFF2-40B4-BE49-F238E27FC236}">
                <a16:creationId xmlns:a16="http://schemas.microsoft.com/office/drawing/2014/main" id="{11486AC8-2806-6A78-CB2D-C78105CA2DA8}"/>
              </a:ext>
            </a:extLst>
          </p:cNvPr>
          <p:cNvSpPr txBox="1"/>
          <p:nvPr/>
        </p:nvSpPr>
        <p:spPr>
          <a:xfrm>
            <a:off x="4861549" y="5709922"/>
            <a:ext cx="6402411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5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nl-NL" sz="2600" dirty="0">
                <a:solidFill>
                  <a:schemeClr val="tx1"/>
                </a:solidFill>
              </a:rPr>
              <a:t>What’s next?</a:t>
            </a:r>
          </a:p>
        </p:txBody>
      </p:sp>
      <p:sp>
        <p:nvSpPr>
          <p:cNvPr id="6" name="Google Shape;117;p3">
            <a:extLst>
              <a:ext uri="{FF2B5EF4-FFF2-40B4-BE49-F238E27FC236}">
                <a16:creationId xmlns:a16="http://schemas.microsoft.com/office/drawing/2014/main" id="{2FA34D68-C419-3313-EA12-F66090573093}"/>
              </a:ext>
            </a:extLst>
          </p:cNvPr>
          <p:cNvSpPr txBox="1"/>
          <p:nvPr/>
        </p:nvSpPr>
        <p:spPr>
          <a:xfrm>
            <a:off x="4861549" y="4442484"/>
            <a:ext cx="6402411" cy="892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7ACDD0"/>
              </a:buClr>
              <a:buSzPts val="2300"/>
              <a:buFont typeface="+mj-lt"/>
              <a:buAutoNum type="arabicPeriod" startAt="4"/>
              <a:defRPr sz="2300">
                <a:solidFill>
                  <a:srgbClr val="005C6D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rPr lang="en-US" sz="2600" dirty="0">
                <a:solidFill>
                  <a:schemeClr val="tx1"/>
                </a:solidFill>
              </a:rPr>
              <a:t>Discussion with panelists about each of the proposed opportunities.</a:t>
            </a:r>
            <a:endParaRPr lang="nl-NL" sz="26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FB57E6-5E0F-7C3E-0E17-6FD2CA1019BD}"/>
              </a:ext>
            </a:extLst>
          </p:cNvPr>
          <p:cNvGrpSpPr/>
          <p:nvPr/>
        </p:nvGrpSpPr>
        <p:grpSpPr>
          <a:xfrm>
            <a:off x="-190536" y="0"/>
            <a:ext cx="4485660" cy="7390835"/>
            <a:chOff x="-190536" y="0"/>
            <a:chExt cx="4485660" cy="739083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15FB13-68D7-2744-6E75-B8FC57518A97}"/>
                </a:ext>
              </a:extLst>
            </p:cNvPr>
            <p:cNvSpPr/>
            <p:nvPr/>
          </p:nvSpPr>
          <p:spPr>
            <a:xfrm>
              <a:off x="-1" y="0"/>
              <a:ext cx="4295125" cy="6858000"/>
            </a:xfrm>
            <a:prstGeom prst="rect">
              <a:avLst/>
            </a:prstGeom>
            <a:solidFill>
              <a:srgbClr val="7ACDD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C5853B-3A9C-D5ED-4022-CC80063F00FB}"/>
                </a:ext>
              </a:extLst>
            </p:cNvPr>
            <p:cNvSpPr/>
            <p:nvPr/>
          </p:nvSpPr>
          <p:spPr>
            <a:xfrm rot="19877679">
              <a:off x="-190536" y="5377063"/>
              <a:ext cx="1450676" cy="1958114"/>
            </a:xfrm>
            <a:custGeom>
              <a:avLst/>
              <a:gdLst>
                <a:gd name="connsiteX0" fmla="*/ 637258 w 1450676"/>
                <a:gd name="connsiteY0" fmla="*/ 0 h 1958114"/>
                <a:gd name="connsiteX1" fmla="*/ 1450676 w 1450676"/>
                <a:gd name="connsiteY1" fmla="*/ 1958114 h 1958114"/>
                <a:gd name="connsiteX2" fmla="*/ 0 w 1450676"/>
                <a:gd name="connsiteY2" fmla="*/ 1163716 h 195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0676" h="1958114">
                  <a:moveTo>
                    <a:pt x="637258" y="0"/>
                  </a:moveTo>
                  <a:lnTo>
                    <a:pt x="1450676" y="1958114"/>
                  </a:lnTo>
                  <a:lnTo>
                    <a:pt x="0" y="1163716"/>
                  </a:lnTo>
                  <a:close/>
                </a:path>
              </a:pathLst>
            </a:custGeom>
            <a:solidFill>
              <a:schemeClr val="bg1">
                <a:alpha val="498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35B0F3-9198-43A3-754A-5F6EDDAA8271}"/>
                </a:ext>
              </a:extLst>
            </p:cNvPr>
            <p:cNvSpPr/>
            <p:nvPr/>
          </p:nvSpPr>
          <p:spPr>
            <a:xfrm rot="19405086">
              <a:off x="-102752" y="5691970"/>
              <a:ext cx="1198167" cy="1698865"/>
            </a:xfrm>
            <a:custGeom>
              <a:avLst/>
              <a:gdLst>
                <a:gd name="connsiteX0" fmla="*/ 600876 w 1198167"/>
                <a:gd name="connsiteY0" fmla="*/ 0 h 1698865"/>
                <a:gd name="connsiteX1" fmla="*/ 1198167 w 1198167"/>
                <a:gd name="connsiteY1" fmla="*/ 1698865 h 1698865"/>
                <a:gd name="connsiteX2" fmla="*/ 0 w 1198167"/>
                <a:gd name="connsiteY2" fmla="*/ 809615 h 169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167" h="1698865">
                  <a:moveTo>
                    <a:pt x="600876" y="0"/>
                  </a:moveTo>
                  <a:lnTo>
                    <a:pt x="1198167" y="1698865"/>
                  </a:lnTo>
                  <a:lnTo>
                    <a:pt x="0" y="809615"/>
                  </a:lnTo>
                  <a:close/>
                </a:path>
              </a:pathLst>
            </a:custGeom>
            <a:solidFill>
              <a:schemeClr val="bg1">
                <a:alpha val="498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4" name="Google Shape;118;p3">
            <a:extLst>
              <a:ext uri="{FF2B5EF4-FFF2-40B4-BE49-F238E27FC236}">
                <a16:creationId xmlns:a16="http://schemas.microsoft.com/office/drawing/2014/main" id="{EB99E10F-39CC-5E13-50E8-F4F003D0BDCC}"/>
              </a:ext>
            </a:extLst>
          </p:cNvPr>
          <p:cNvSpPr txBox="1"/>
          <p:nvPr/>
        </p:nvSpPr>
        <p:spPr>
          <a:xfrm>
            <a:off x="487124" y="1088259"/>
            <a:ext cx="3231542" cy="125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r>
              <a:rPr lang="ca-ES" sz="7000" dirty="0">
                <a:solidFill>
                  <a:schemeClr val="bg1"/>
                </a:solidFill>
              </a:rPr>
              <a:t>Outline</a:t>
            </a:r>
            <a:endParaRPr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0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AC2A0-F6F3-E8F0-666D-9CB525FEFE8C}"/>
              </a:ext>
            </a:extLst>
          </p:cNvPr>
          <p:cNvSpPr txBox="1"/>
          <p:nvPr/>
        </p:nvSpPr>
        <p:spPr>
          <a:xfrm>
            <a:off x="1588168" y="1737591"/>
            <a:ext cx="8448260" cy="2966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0" i="1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“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The WHO TB Report launched today tells a typical underdog story: in spite of still fighting the COVID epidemic in 2022,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in spite of incredibly low financial resources</a:t>
            </a:r>
            <a:r>
              <a:rPr lang="en-GB" b="1" dirty="0">
                <a:solidFill>
                  <a:srgbClr val="222222"/>
                </a:solidFill>
                <a:effectLst/>
                <a:latin typeface="Jost Medium" pitchFamily="2" charset="0"/>
                <a:ea typeface="Jost Medium" pitchFamily="2" charset="0"/>
              </a:rPr>
              <a:t>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and limited visibility, in spite of the disbelief of so many 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- our TB healthcare providers, TB programme managers, nurses, community workers, laboratory technicians, advocates, pharmacists, epidemiologists </a:t>
            </a:r>
            <a:r>
              <a:rPr lang="en-GB" b="1" dirty="0">
                <a:solidFill>
                  <a:srgbClr val="7ACDD0"/>
                </a:solidFill>
                <a:effectLst/>
                <a:latin typeface="Jost Medium" pitchFamily="2" charset="0"/>
                <a:ea typeface="Jost Medium" pitchFamily="2" charset="0"/>
              </a:rPr>
              <a:t>came together like never before and managed to diagnose and treat 7.5  million people with TB the largest number of people with TB since 1995 </a:t>
            </a:r>
            <a:r>
              <a:rPr lang="en-GB" b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when this report started being produced</a:t>
            </a:r>
            <a:r>
              <a:rPr lang="en-GB" b="0" i="1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”</a:t>
            </a:r>
            <a:endParaRPr lang="en-GB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4CC55A-353D-AC0D-E065-BEA9C4078B23}"/>
              </a:ext>
            </a:extLst>
          </p:cNvPr>
          <p:cNvSpPr txBox="1"/>
          <p:nvPr/>
        </p:nvSpPr>
        <p:spPr>
          <a:xfrm>
            <a:off x="4249235" y="5358050"/>
            <a:ext cx="60976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Lucica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Ditiu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, Executive Director, Stop TB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Partnership</a:t>
            </a:r>
            <a:r>
              <a:rPr lang="es-ES" b="0" i="0" dirty="0">
                <a:solidFill>
                  <a:srgbClr val="222222"/>
                </a:solidFill>
                <a:effectLst/>
                <a:latin typeface="Jost" pitchFamily="2" charset="0"/>
                <a:ea typeface="Jost" pitchFamily="2" charset="0"/>
              </a:rPr>
              <a:t>.</a:t>
            </a:r>
            <a:endParaRPr lang="es-ES" dirty="0">
              <a:latin typeface="Jost" pitchFamily="2" charset="0"/>
              <a:ea typeface="Jost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D269E2-12AD-0876-4063-B59880EE9E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3EDECA-9DAB-2F1C-4011-B125AEEEAF2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92EF45F-8E4F-7BE7-18FA-1C2197D2F5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6C72BEC-A666-1B53-15BF-E1240ED1AA5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18" name="Google Shape;107;p2">
                  <a:extLst>
                    <a:ext uri="{FF2B5EF4-FFF2-40B4-BE49-F238E27FC236}">
                      <a16:creationId xmlns:a16="http://schemas.microsoft.com/office/drawing/2014/main" id="{EBF66301-459A-5073-848B-A0D39C4EA33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08;p2">
                  <a:extLst>
                    <a:ext uri="{FF2B5EF4-FFF2-40B4-BE49-F238E27FC236}">
                      <a16:creationId xmlns:a16="http://schemas.microsoft.com/office/drawing/2014/main" id="{B217A334-6897-862A-100F-F4CFEFA57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F731CA7-C321-66F6-9E78-331CB7FE9C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1" name="Google Shape;110;p2">
                  <a:extLst>
                    <a:ext uri="{FF2B5EF4-FFF2-40B4-BE49-F238E27FC236}">
                      <a16:creationId xmlns:a16="http://schemas.microsoft.com/office/drawing/2014/main" id="{D0AECCA5-DA2C-C46E-02A2-A076BD0877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15" name="Google Shape;111;p2" descr="Google Shape;111;p2">
              <a:extLst>
                <a:ext uri="{FF2B5EF4-FFF2-40B4-BE49-F238E27FC236}">
                  <a16:creationId xmlns:a16="http://schemas.microsoft.com/office/drawing/2014/main" id="{A821646B-C971-945B-CBBD-C7C9F5E1B65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677483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8739121F-C5A6-4B6A-B15D-0ADAC2CB6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2179" r="44318" b="30715"/>
          <a:stretch/>
        </p:blipFill>
        <p:spPr>
          <a:xfrm>
            <a:off x="1064247" y="1392657"/>
            <a:ext cx="5373886" cy="3916304"/>
          </a:xfrm>
          <a:prstGeom prst="rect">
            <a:avLst/>
          </a:prstGeom>
        </p:spPr>
      </p:pic>
      <p:pic>
        <p:nvPicPr>
          <p:cNvPr id="12" name="Imagen 37">
            <a:extLst>
              <a:ext uri="{FF2B5EF4-FFF2-40B4-BE49-F238E27FC236}">
                <a16:creationId xmlns:a16="http://schemas.microsoft.com/office/drawing/2014/main" id="{DB0ABB2B-5AE4-5643-106D-FC38A6187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6" t="12180" r="3622" b="39971"/>
          <a:stretch/>
        </p:blipFill>
        <p:spPr>
          <a:xfrm>
            <a:off x="6537434" y="1311914"/>
            <a:ext cx="4048882" cy="3281489"/>
          </a:xfrm>
          <a:prstGeom prst="rect">
            <a:avLst/>
          </a:prstGeom>
        </p:spPr>
      </p:pic>
      <p:pic>
        <p:nvPicPr>
          <p:cNvPr id="13" name="Imagen 37">
            <a:extLst>
              <a:ext uri="{FF2B5EF4-FFF2-40B4-BE49-F238E27FC236}">
                <a16:creationId xmlns:a16="http://schemas.microsoft.com/office/drawing/2014/main" id="{99A2794B-BC42-B54A-D661-473620B96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4" t="68179" r="3621" b="9872"/>
          <a:stretch/>
        </p:blipFill>
        <p:spPr>
          <a:xfrm>
            <a:off x="4540468" y="4928238"/>
            <a:ext cx="6045847" cy="15052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1A4519-73A1-C155-A1B5-B5E1EC7A24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5231" y="-217352"/>
            <a:ext cx="12377231" cy="7078900"/>
            <a:chOff x="-185231" y="-217352"/>
            <a:chExt cx="12377231" cy="70789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DBD2AF-DDF8-CD81-FF6C-B0A96C9AAAC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85231" y="-217352"/>
              <a:ext cx="12377231" cy="7075353"/>
              <a:chOff x="-185231" y="-217352"/>
              <a:chExt cx="12377231" cy="707535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65AE63-025D-CCF0-80D8-BB282CA5FD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4953417">
                <a:off x="294641" y="-517551"/>
                <a:ext cx="1243574" cy="2030345"/>
              </a:xfrm>
              <a:custGeom>
                <a:avLst/>
                <a:gdLst>
                  <a:gd name="connsiteX0" fmla="*/ 244022 w 1243574"/>
                  <a:gd name="connsiteY0" fmla="*/ 0 h 2030345"/>
                  <a:gd name="connsiteX1" fmla="*/ 1243574 w 1243574"/>
                  <a:gd name="connsiteY1" fmla="*/ 2030345 h 2030345"/>
                  <a:gd name="connsiteX2" fmla="*/ 0 w 1243574"/>
                  <a:gd name="connsiteY2" fmla="*/ 1867883 h 203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3574" h="2030345">
                    <a:moveTo>
                      <a:pt x="244022" y="0"/>
                    </a:moveTo>
                    <a:lnTo>
                      <a:pt x="1243574" y="2030345"/>
                    </a:lnTo>
                    <a:lnTo>
                      <a:pt x="0" y="186788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772FAF6-DFC4-7FA6-9793-77EEBD0FD05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-185231" y="-217352"/>
                <a:ext cx="12377231" cy="7075353"/>
                <a:chOff x="-185231" y="-217352"/>
                <a:chExt cx="12377231" cy="7075353"/>
              </a:xfrm>
            </p:grpSpPr>
            <p:sp>
              <p:nvSpPr>
                <p:cNvPr id="19" name="Google Shape;107;p2">
                  <a:extLst>
                    <a:ext uri="{FF2B5EF4-FFF2-40B4-BE49-F238E27FC236}">
                      <a16:creationId xmlns:a16="http://schemas.microsoft.com/office/drawing/2014/main" id="{1CE025DD-36BE-F852-7BF7-CD4DEA14DCC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9663959" y="5239229"/>
                  <a:ext cx="2528041" cy="1618772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Google Shape;108;p2">
                  <a:extLst>
                    <a:ext uri="{FF2B5EF4-FFF2-40B4-BE49-F238E27FC236}">
                      <a16:creationId xmlns:a16="http://schemas.microsoft.com/office/drawing/2014/main" id="{74D23DE8-2C1A-1E52-6792-71E15A4087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10183525" y="4582160"/>
                  <a:ext cx="2008474" cy="227584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68152F3-DF33-7710-853E-6F5D62AAB61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4537573">
                  <a:off x="290905" y="-693488"/>
                  <a:ext cx="1218577" cy="2170849"/>
                </a:xfrm>
                <a:custGeom>
                  <a:avLst/>
                  <a:gdLst>
                    <a:gd name="connsiteX0" fmla="*/ 476292 w 1218577"/>
                    <a:gd name="connsiteY0" fmla="*/ 0 h 2170849"/>
                    <a:gd name="connsiteX1" fmla="*/ 1218577 w 1218577"/>
                    <a:gd name="connsiteY1" fmla="*/ 2170849 h 2170849"/>
                    <a:gd name="connsiteX2" fmla="*/ 0 w 1218577"/>
                    <a:gd name="connsiteY2" fmla="*/ 1858566 h 2170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8577" h="2170849">
                      <a:moveTo>
                        <a:pt x="476292" y="0"/>
                      </a:moveTo>
                      <a:lnTo>
                        <a:pt x="1218577" y="2170849"/>
                      </a:lnTo>
                      <a:lnTo>
                        <a:pt x="0" y="1858566"/>
                      </a:lnTo>
                      <a:close/>
                    </a:path>
                  </a:pathLst>
                </a:custGeom>
                <a:solidFill>
                  <a:srgbClr val="7ACDD0">
                    <a:alpha val="49803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2" name="Google Shape;110;p2">
                  <a:extLst>
                    <a:ext uri="{FF2B5EF4-FFF2-40B4-BE49-F238E27FC236}">
                      <a16:creationId xmlns:a16="http://schemas.microsoft.com/office/drawing/2014/main" id="{D2E3D3EF-58C0-9064-33DB-B0E6BD67233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flipH="1">
                  <a:off x="0" y="-1"/>
                  <a:ext cx="1588168" cy="1618771"/>
                </a:xfrm>
                <a:prstGeom prst="line">
                  <a:avLst/>
                </a:prstGeom>
                <a:noFill/>
                <a:ln w="9525" cap="flat">
                  <a:solidFill>
                    <a:srgbClr val="7ACDD0">
                      <a:alpha val="60784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pic>
          <p:nvPicPr>
            <p:cNvPr id="16" name="Google Shape;111;p2" descr="Google Shape;111;p2">
              <a:extLst>
                <a:ext uri="{FF2B5EF4-FFF2-40B4-BE49-F238E27FC236}">
                  <a16:creationId xmlns:a16="http://schemas.microsoft.com/office/drawing/2014/main" id="{957D5BBC-0F10-9A6B-CFF0-831DA745DB9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0424" y="5940055"/>
              <a:ext cx="921493" cy="92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Google Shape;118;p3">
            <a:extLst>
              <a:ext uri="{FF2B5EF4-FFF2-40B4-BE49-F238E27FC236}">
                <a16:creationId xmlns:a16="http://schemas.microsoft.com/office/drawing/2014/main" id="{293C9804-8AEC-DFC2-83E6-5A388830B0B3}"/>
              </a:ext>
            </a:extLst>
          </p:cNvPr>
          <p:cNvSpPr txBox="1"/>
          <p:nvPr/>
        </p:nvSpPr>
        <p:spPr>
          <a:xfrm>
            <a:off x="964946" y="1006786"/>
            <a:ext cx="4399940" cy="48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 anchor="b">
            <a:spAutoFit/>
          </a:bodyPr>
          <a:lstStyle>
            <a:lvl1pPr>
              <a:lnSpc>
                <a:spcPct val="110000"/>
              </a:lnSpc>
              <a:defRPr sz="3900">
                <a:latin typeface="Jost Medium"/>
                <a:ea typeface="Jost Medium"/>
                <a:cs typeface="Jost Medium"/>
                <a:sym typeface="Jost Medium"/>
              </a:defRPr>
            </a:lvl1pPr>
          </a:lstStyle>
          <a:p>
            <a:r>
              <a:rPr lang="ca-ES" sz="2400" dirty="0">
                <a:solidFill>
                  <a:srgbClr val="7ACDD0"/>
                </a:solidFill>
              </a:rPr>
              <a:t>About us</a:t>
            </a:r>
            <a:endParaRPr sz="2400" dirty="0">
              <a:solidFill>
                <a:srgbClr val="7ACD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72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48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Jost</vt:lpstr>
      <vt:lpstr>Jost Medium</vt:lpstr>
      <vt:lpstr>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Raquel Villar Hernández</cp:lastModifiedBy>
  <cp:revision>3</cp:revision>
  <cp:lastPrinted>2023-12-01T10:04:22Z</cp:lastPrinted>
  <dcterms:modified xsi:type="dcterms:W3CDTF">2024-05-08T08:43:16Z</dcterms:modified>
</cp:coreProperties>
</file>